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Helvetica Neue" panose="020B0604020202020204" charset="0"/>
      <p:regular r:id="rId25"/>
      <p:bold r:id="rId26"/>
      <p:italic r:id="rId27"/>
      <p:boldItalic r:id="rId28"/>
    </p:embeddedFont>
    <p:embeddedFont>
      <p:font typeface="Roboto Mono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hg5A1VptfAf5oj6j7KsbWERdB3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" name="Google Shape;21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7" name="Google Shape;227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" name="Google Shape;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a707316ac3_0_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ga707316ac3_0_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ga707316ac3_0_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a707316ac3_0_3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ga707316ac3_0_3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ga707316ac3_0_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a707316ac3_0_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1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707316ac3_0_45"/>
          <p:cNvSpPr txBox="1">
            <a:spLocks noGrp="1"/>
          </p:cNvSpPr>
          <p:nvPr>
            <p:ph type="body" idx="1"/>
          </p:nvPr>
        </p:nvSpPr>
        <p:spPr>
          <a:xfrm>
            <a:off x="519650" y="1545600"/>
            <a:ext cx="3816300" cy="26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➔"/>
              <a:defRPr sz="1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◆"/>
              <a:defRPr sz="1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●"/>
              <a:defRPr sz="1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○"/>
              <a:defRPr sz="1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◆"/>
              <a:defRPr sz="1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●"/>
              <a:defRPr sz="1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○"/>
              <a:defRPr sz="1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◆"/>
              <a:defRPr sz="1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Helvetica Neue"/>
              <a:buChar char="●"/>
              <a:defRPr sz="1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ga707316ac3_0_45"/>
          <p:cNvSpPr txBox="1">
            <a:spLocks noGrp="1"/>
          </p:cNvSpPr>
          <p:nvPr>
            <p:ph type="title"/>
          </p:nvPr>
        </p:nvSpPr>
        <p:spPr>
          <a:xfrm>
            <a:off x="519650" y="456375"/>
            <a:ext cx="3296700" cy="8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W">
  <p:cSld name="CUSTOM_5_1">
    <p:bg>
      <p:bgPr>
        <a:solidFill>
          <a:srgbClr val="FFFFF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ga707316ac3_0_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37691" y="4367408"/>
            <a:ext cx="1126675" cy="47003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ga707316ac3_0_48"/>
          <p:cNvSpPr txBox="1">
            <a:spLocks noGrp="1"/>
          </p:cNvSpPr>
          <p:nvPr>
            <p:ph type="body" idx="1"/>
          </p:nvPr>
        </p:nvSpPr>
        <p:spPr>
          <a:xfrm>
            <a:off x="4636025" y="1519975"/>
            <a:ext cx="3816300" cy="26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AutoNum type="arabicPeriod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AutoNum type="alphaLcPeriod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AutoNum type="romanLcPeriod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AutoNum type="arabicPeriod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AutoNum type="alphaLcPeriod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AutoNum type="romanLcPeriod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AutoNum type="arabicPeriod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AutoNum type="alphaLcPeriod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Helvetica Neue"/>
              <a:buAutoNum type="romanLcPeriod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6" name="Google Shape;56;ga707316ac3_0_48"/>
          <p:cNvSpPr txBox="1">
            <a:spLocks noGrp="1"/>
          </p:cNvSpPr>
          <p:nvPr>
            <p:ph type="title"/>
          </p:nvPr>
        </p:nvSpPr>
        <p:spPr>
          <a:xfrm>
            <a:off x="519650" y="456375"/>
            <a:ext cx="3296700" cy="8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7" name="Google Shape;57;ga707316ac3_0_48"/>
          <p:cNvSpPr txBox="1">
            <a:spLocks noGrp="1"/>
          </p:cNvSpPr>
          <p:nvPr>
            <p:ph type="subTitle" idx="2"/>
          </p:nvPr>
        </p:nvSpPr>
        <p:spPr>
          <a:xfrm>
            <a:off x="519650" y="1484125"/>
            <a:ext cx="2823600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a707316ac3_0_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ga707316ac3_0_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ga707316ac3_0_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ga707316ac3_0_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ga707316ac3_0_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a707316ac3_0_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a707316ac3_0_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ga707316ac3_0_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ga707316ac3_0_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a707316ac3_0_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a707316ac3_0_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a707316ac3_0_2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ga707316ac3_0_2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a707316ac3_0_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a707316ac3_0_2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ga707316ac3_0_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a707316ac3_0_3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ga707316ac3_0_3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ga707316ac3_0_3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ga707316ac3_0_3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ga707316ac3_0_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a707316ac3_0_3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ga707316ac3_0_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a707316ac3_0_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ga707316ac3_0_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ga707316ac3_0_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op-16-types-of-chart-in-data-visualization-196a76b54b62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klipfolio.com/resources/articles/what-is-data-visualization#DataViz1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>
            <a:spLocks noGrp="1"/>
          </p:cNvSpPr>
          <p:nvPr>
            <p:ph type="title" idx="4294967295"/>
          </p:nvPr>
        </p:nvSpPr>
        <p:spPr>
          <a:xfrm>
            <a:off x="1511100" y="1565075"/>
            <a:ext cx="8350800" cy="7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The Art of Data Visualizations</a:t>
            </a:r>
            <a:endParaRPr sz="3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3600"/>
          </a:p>
          <a:p>
            <a:pPr marL="0" lvl="0" indent="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 </a:t>
            </a:r>
            <a:endParaRPr sz="3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400"/>
              <a:buNone/>
            </a:pPr>
            <a:endParaRPr sz="48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48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0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2. MultiDimensional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Scatter Plots/Pie Charts/Venn Diagrams/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Histogram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/Bar Charts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Mostly used to represent numerical data</a:t>
            </a:r>
            <a:endParaRPr sz="1200" b="0" i="0" u="none" strike="noStrike" cap="non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Mostly used to compare data from two columns</a:t>
            </a:r>
            <a:endParaRPr sz="1200" b="0" i="0" u="none" strike="noStrike" cap="non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7701" y="1378300"/>
            <a:ext cx="7483251" cy="355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1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2. MultiDimensional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Scatter Plots/Pie Charts/Venn Diagrams/Histogram/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Bar Charts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Compare and relate two or more values in the same category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Compare parts of a whole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 (Fruit) </a:t>
            </a: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 Independent, </a:t>
            </a:r>
            <a:r>
              <a:rPr lang="en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 (month)</a:t>
            </a: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Dependent, </a:t>
            </a:r>
            <a:r>
              <a:rPr lang="en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 (Number Sold) Height</a:t>
            </a: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Covariate (mix of both)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26925" y="1234525"/>
            <a:ext cx="3600450" cy="333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9550" y="2019725"/>
            <a:ext cx="346710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2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Geospatial 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Heat Map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/Flow Map/Density Map/Cartogram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1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Highlight correlations within datasets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Google Shape;151;p12"/>
          <p:cNvPicPr preferRelativeResize="0"/>
          <p:nvPr/>
        </p:nvPicPr>
        <p:blipFill rotWithShape="1">
          <a:blip r:embed="rId3">
            <a:alphaModFix/>
          </a:blip>
          <a:srcRect t="1219" b="1228"/>
          <a:stretch/>
        </p:blipFill>
        <p:spPr>
          <a:xfrm>
            <a:off x="3864932" y="393325"/>
            <a:ext cx="5279068" cy="475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3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3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Geospatial 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Heat Map/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Flow Map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/Density Map/Cartogram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Displays the interaction data between the outflow area and the inflow area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p13"/>
          <p:cNvPicPr preferRelativeResize="0"/>
          <p:nvPr/>
        </p:nvPicPr>
        <p:blipFill rotWithShape="1">
          <a:blip r:embed="rId3">
            <a:alphaModFix/>
          </a:blip>
          <a:srcRect l="21068" r="21068"/>
          <a:stretch/>
        </p:blipFill>
        <p:spPr>
          <a:xfrm>
            <a:off x="1641375" y="831600"/>
            <a:ext cx="4618301" cy="415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4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4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Geospatial 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Heat Map/Flow Map/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Density Map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/Cartogram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Highlights concentration of data in a colorful way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2525" y="798550"/>
            <a:ext cx="7711525" cy="421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5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5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Geospatial 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Heat Map/Flow Map/Density Map/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Cartogram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 map used to combine statistical information and geographical information in a creative way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89950" y="714675"/>
            <a:ext cx="4737201" cy="375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6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4. Network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Matrix Charts/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Word Clouds/Node-Link Diagrams/Alluvial Diagrams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Show relationships between Data using rows and Columns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16"/>
          <p:cNvPicPr preferRelativeResize="0"/>
          <p:nvPr/>
        </p:nvPicPr>
        <p:blipFill rotWithShape="1">
          <a:blip r:embed="rId3">
            <a:alphaModFix/>
          </a:blip>
          <a:srcRect t="327" b="326"/>
          <a:stretch/>
        </p:blipFill>
        <p:spPr>
          <a:xfrm>
            <a:off x="345500" y="900100"/>
            <a:ext cx="7844826" cy="405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7"/>
          <p:cNvSpPr txBox="1"/>
          <p:nvPr/>
        </p:nvSpPr>
        <p:spPr>
          <a:xfrm>
            <a:off x="177300" y="0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4. Network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Matrix Charts/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Word Clouds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/Node-Link Diagrams/Alluvial Diagrams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Used in Text analysis and Text mining to highlight character occurence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09287" y="1420729"/>
            <a:ext cx="5771977" cy="24807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8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4. Network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Matrix Charts/Word Clouds/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Node-Link Diagrams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/Alluvial Diagrams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Used to show data interconnectedness in the form of connected lines 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9" name="Google Shape;19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9650" y="884025"/>
            <a:ext cx="5890501" cy="42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9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9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4. Network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Matrix Charts/Word Clouds/Node-Link Diagrams/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Alluvial Diagrams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Best for limited data variables to show the flow of data variations 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09988" y="918472"/>
            <a:ext cx="6301325" cy="315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0" y="832625"/>
            <a:ext cx="89667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FFFFFF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sng" strike="noStrike" cap="none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5  Major Types of Big Data Visualization</a:t>
            </a:r>
            <a:endParaRPr sz="1800" b="1" i="0" u="sng" strike="noStrike" cap="none">
              <a:solidFill>
                <a:srgbClr val="0000F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"/>
          <p:cNvSpPr txBox="1"/>
          <p:nvPr/>
        </p:nvSpPr>
        <p:spPr>
          <a:xfrm>
            <a:off x="177000" y="556600"/>
            <a:ext cx="8790000" cy="39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AutoNum type="arabicPeriod"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Temporal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lphaLcPeriod"/>
            </a:pP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Line Plots/Scatter Plots/Timelines/Time Series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AutoNum type="arabicPeriod"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MultiDimensional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lphaLcPeriod"/>
            </a:pP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Scatter Plots/Pie Charts/Venn Diagrams/Histogram/Bar Charts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AutoNum type="arabicPeriod"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Geospatial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lphaLcPeriod"/>
            </a:pP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Heat Map/Flow Map/Density Map/Cartogram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AutoNum type="arabicPeriod"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Network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lphaLcPeriod"/>
            </a:pP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Matrix Charts/Word Clouds/Node-Link Diagrams/Alluvial Diagrams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AutoNum type="arabicPeriod"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Hierarchical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lphaLcPeriod"/>
            </a:pP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Tree Diagrams/Ring Charts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0"/>
          <p:cNvSpPr txBox="1"/>
          <p:nvPr/>
        </p:nvSpPr>
        <p:spPr>
          <a:xfrm>
            <a:off x="0" y="-397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5. Hierarchical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Tree Diagrams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/Ring Charts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Commonly Used in Supervised Learning to predict Probability in Machine learning decision trees and Random Forests 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4850" y="1031721"/>
            <a:ext cx="5097750" cy="340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1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1"/>
          <p:cNvSpPr txBox="1"/>
          <p:nvPr/>
        </p:nvSpPr>
        <p:spPr>
          <a:xfrm>
            <a:off x="0" y="-175500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5. Hierarchical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Tree Diagrams/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Ring Charts (aka Multi Level Pie chart/Sunburst Chart)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Commonly Used in Supervised Learning to predict Probability in Machine learning decision trees and Random Forests 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3" name="Google Shape;22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56899" y="756175"/>
            <a:ext cx="4249526" cy="364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7908" y="0"/>
            <a:ext cx="706088" cy="44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2"/>
          <p:cNvSpPr txBox="1"/>
          <p:nvPr/>
        </p:nvSpPr>
        <p:spPr>
          <a:xfrm>
            <a:off x="0" y="1472975"/>
            <a:ext cx="89667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sng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https://towardsdatascience.com/top-16-types-of-chart-in-data-visualization-196a76b54b62</a:t>
            </a:r>
            <a:endParaRPr sz="1400" b="0" i="0" u="none" strike="noStrike" cap="non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sng" strike="noStrike" cap="non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klipfolio.com/resources/articles/what-is-data-visualization#DataViz10</a:t>
            </a:r>
            <a:endParaRPr sz="1400" b="0" i="0" u="none" strike="noStrike" cap="non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2"/>
          <p:cNvSpPr txBox="1"/>
          <p:nvPr/>
        </p:nvSpPr>
        <p:spPr>
          <a:xfrm>
            <a:off x="206400" y="0"/>
            <a:ext cx="9064200" cy="7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 FOR GREAT HELP!!!</a:t>
            </a:r>
            <a:endParaRPr sz="2400" b="1" i="0" u="sng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2"/>
          <p:cNvSpPr txBox="1"/>
          <p:nvPr/>
        </p:nvSpPr>
        <p:spPr>
          <a:xfrm>
            <a:off x="762600" y="3574925"/>
            <a:ext cx="74415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"/>
          <p:cNvSpPr txBox="1"/>
          <p:nvPr/>
        </p:nvSpPr>
        <p:spPr>
          <a:xfrm>
            <a:off x="0" y="-175500"/>
            <a:ext cx="96687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AutoNum type="arabicPeriod"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Temporal - Line Plots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/Scatter Plots/Timelines/Time Series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Line charts are used to show data relative to a continuous variable most commonly time or Numbers.</a:t>
            </a: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Trends and Patterns </a:t>
            </a: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Relates to Time</a:t>
            </a: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2d plot</a:t>
            </a: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" name="Google Shape;77;p3"/>
          <p:cNvPicPr preferRelativeResize="0"/>
          <p:nvPr/>
        </p:nvPicPr>
        <p:blipFill rotWithShape="1">
          <a:blip r:embed="rId3">
            <a:alphaModFix/>
          </a:blip>
          <a:srcRect t="4388"/>
          <a:stretch/>
        </p:blipFill>
        <p:spPr>
          <a:xfrm>
            <a:off x="2541000" y="1380575"/>
            <a:ext cx="4353025" cy="311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4"/>
          <p:cNvSpPr txBox="1"/>
          <p:nvPr/>
        </p:nvSpPr>
        <p:spPr>
          <a:xfrm>
            <a:off x="177000" y="-233075"/>
            <a:ext cx="8790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1.	Temporal 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Line Plots/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Scatter Plots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/Timelines/Time Series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Great to highlight many different data points and you want to highlight similarities in the data set. </a:t>
            </a: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Useful for spotting outliers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21275" y="1222175"/>
            <a:ext cx="3358625" cy="326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5"/>
          <p:cNvSpPr txBox="1"/>
          <p:nvPr/>
        </p:nvSpPr>
        <p:spPr>
          <a:xfrm>
            <a:off x="177000" y="-242650"/>
            <a:ext cx="8790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1. Temporal 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Line Plots/Scatter Plots/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Timelines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/Time Series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Used to record events/dates in a sequential format</a:t>
            </a:r>
            <a:endParaRPr sz="1400" b="0" i="0" u="none" strike="noStrike" cap="non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For project management and planning </a:t>
            </a:r>
            <a:endParaRPr sz="1400" b="0" i="0" u="none" strike="noStrike" cap="non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6963" y="1439400"/>
            <a:ext cx="7230075" cy="244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91972" y="1211372"/>
            <a:ext cx="5378601" cy="33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6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177000" y="-242650"/>
            <a:ext cx="8790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1. Temporal </a:t>
            </a:r>
            <a:r>
              <a:rPr lang="en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Line Plots/Scatter Plots/Timelines/</a:t>
            </a: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Time Series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sequence of data points, measuring the same thing over time, stored in time order.</a:t>
            </a: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2d plot</a:t>
            </a:r>
            <a:endParaRPr sz="1400" b="0" i="0" u="none" strike="noStrike" cap="non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Example: Measuring baby’s height over time</a:t>
            </a:r>
            <a:endParaRPr sz="1400" b="0" i="0" u="none" strike="noStrike" cap="non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2875" y="1596303"/>
            <a:ext cx="4136077" cy="341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7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7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2. MultiDimensional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Scatter Plots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/Pie Charts/Venn Diagrams/Histogram/Bar Charts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2D/3D variable and/or dimension to highlight many different data points and different variables</a:t>
            </a: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So the Z aka (Volume in Algebra) gives us a more visual and physical representation of 2d model</a:t>
            </a: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 (Residual Sugar), Y (Fixed Acidity), Z (Alcohol) = Height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27300" y="1596299"/>
            <a:ext cx="4011749" cy="313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8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2. MultiDimensional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Scatter Plots/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Pie Charts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/Venn Diagrams/Histogram/Bar Charts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Good for preparing parts of a whole</a:t>
            </a: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4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Becoming obsolete </a:t>
            </a:r>
            <a:endParaRPr sz="14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8"/>
          <p:cNvPicPr preferRelativeResize="0"/>
          <p:nvPr/>
        </p:nvPicPr>
        <p:blipFill rotWithShape="1">
          <a:blip r:embed="rId3">
            <a:alphaModFix/>
          </a:blip>
          <a:srcRect t="9395" b="9402"/>
          <a:stretch/>
        </p:blipFill>
        <p:spPr>
          <a:xfrm>
            <a:off x="1837025" y="1189975"/>
            <a:ext cx="5100950" cy="317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 txBox="1"/>
          <p:nvPr/>
        </p:nvSpPr>
        <p:spPr>
          <a:xfrm>
            <a:off x="177300" y="0"/>
            <a:ext cx="8966700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9"/>
          <p:cNvSpPr txBox="1"/>
          <p:nvPr/>
        </p:nvSpPr>
        <p:spPr>
          <a:xfrm>
            <a:off x="57575" y="-223475"/>
            <a:ext cx="9778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2. MultiDimensional 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Scatter Plots/Pie Charts/</a:t>
            </a:r>
            <a:r>
              <a:rPr lang="en" sz="1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Venn Diagrams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/Histogram/Bar Charts</a:t>
            </a:r>
            <a:endParaRPr sz="1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Venn diagram consists of overlapping circles</a:t>
            </a:r>
            <a:endParaRPr sz="1200" b="0" i="0" u="none" strike="noStrike" cap="non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lphaLcPeriod"/>
            </a:pPr>
            <a:r>
              <a:rPr lang="en" sz="1200" b="0" i="0" u="none" strike="noStrike" cap="non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Used to identify similarities, differences, and relationships between two or  more sets of items</a:t>
            </a:r>
            <a:endParaRPr sz="1200" b="0" i="0" u="none" strike="noStrike" cap="non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11650" y="1122750"/>
            <a:ext cx="3847875" cy="350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3432" y="0"/>
            <a:ext cx="890568" cy="5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724</Words>
  <Application>Microsoft Office PowerPoint</Application>
  <PresentationFormat>On-screen Show (16:9)</PresentationFormat>
  <Paragraphs>74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Roboto Mono</vt:lpstr>
      <vt:lpstr>Helvetica Neue</vt:lpstr>
      <vt:lpstr>Arial</vt:lpstr>
      <vt:lpstr>Simple Light</vt:lpstr>
      <vt:lpstr>The Art of Data Visualizations   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Art of Data Visualizations         </dc:title>
  <dc:creator>alana</dc:creator>
  <cp:lastModifiedBy>alanaharris122@outlook.com</cp:lastModifiedBy>
  <cp:revision>1</cp:revision>
  <dcterms:modified xsi:type="dcterms:W3CDTF">2020-11-20T21:10:46Z</dcterms:modified>
</cp:coreProperties>
</file>